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84" r:id="rId4"/>
    <p:sldId id="285" r:id="rId5"/>
    <p:sldId id="274" r:id="rId6"/>
    <p:sldId id="289" r:id="rId7"/>
    <p:sldId id="366" r:id="rId8"/>
    <p:sldId id="367" r:id="rId9"/>
    <p:sldId id="381" r:id="rId10"/>
    <p:sldId id="368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286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2454A"/>
    <a:srgbClr val="E4511F"/>
    <a:srgbClr val="E5521F"/>
    <a:srgbClr val="0176DE"/>
    <a:srgbClr val="FAB030"/>
    <a:srgbClr val="FFE89A"/>
    <a:srgbClr val="0071DD"/>
    <a:srgbClr val="EE8E6D"/>
    <a:srgbClr val="2FA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247" autoAdjust="0"/>
  </p:normalViewPr>
  <p:slideViewPr>
    <p:cSldViewPr snapToGrid="0">
      <p:cViewPr varScale="1">
        <p:scale>
          <a:sx n="81" d="100"/>
          <a:sy n="81" d="100"/>
        </p:scale>
        <p:origin x="11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19-07-2023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3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How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Marcas y 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Señales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/GG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Claves y Valores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D566EB-74DF-F653-A861-304581A5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00" y="1518611"/>
            <a:ext cx="2781300" cy="43243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A081A47-F4C9-780E-0361-9DA402DE0F81}"/>
              </a:ext>
            </a:extLst>
          </p:cNvPr>
          <p:cNvSpPr txBox="1"/>
          <p:nvPr/>
        </p:nvSpPr>
        <p:spPr>
          <a:xfrm>
            <a:off x="733301" y="1624610"/>
            <a:ext cx="6463145" cy="377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</a:t>
            </a:r>
            <a:r>
              <a:rPr lang="es-ES" b="1" dirty="0">
                <a:solidFill>
                  <a:srgbClr val="42454A"/>
                </a:solidFill>
              </a:rPr>
              <a:t>claves/</a:t>
            </a:r>
            <a:r>
              <a:rPr lang="es-ES" b="1" dirty="0" err="1">
                <a:solidFill>
                  <a:srgbClr val="42454A"/>
                </a:solidFill>
              </a:rPr>
              <a:t>keys</a:t>
            </a:r>
            <a:r>
              <a:rPr lang="es-ES" dirty="0">
                <a:solidFill>
                  <a:srgbClr val="42454A"/>
                </a:solidFill>
              </a:rPr>
              <a:t> </a:t>
            </a:r>
            <a:r>
              <a:rPr lang="es-ES" dirty="0"/>
              <a:t>se refiere a la variable o atributo que se utiliza para identificar, agrupar datos. Se utiliza como identificador/índice para buscar ítems/observaciones.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Tablas simples 1 clave. Tablas multidimensionales, múltiples claves.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</a:t>
            </a:r>
            <a:r>
              <a:rPr lang="es-ES" b="1" dirty="0">
                <a:solidFill>
                  <a:srgbClr val="E4511F"/>
                </a:solidFill>
              </a:rPr>
              <a:t>valores/</a:t>
            </a:r>
            <a:r>
              <a:rPr lang="es-ES" b="1" dirty="0" err="1">
                <a:solidFill>
                  <a:srgbClr val="E4511F"/>
                </a:solidFill>
              </a:rPr>
              <a:t>values</a:t>
            </a:r>
            <a:r>
              <a:rPr lang="es-ES" b="1" dirty="0">
                <a:solidFill>
                  <a:srgbClr val="E4511F"/>
                </a:solidFill>
              </a:rPr>
              <a:t> </a:t>
            </a:r>
            <a:r>
              <a:rPr lang="es-ES" dirty="0"/>
              <a:t>se refieren a los datos concretos asociados a la clave. Estos valores representan mediciones o medidas que se visualizan en un gráfico.</a:t>
            </a:r>
          </a:p>
        </p:txBody>
      </p:sp>
    </p:spTree>
    <p:extLst>
      <p:ext uri="{BB962C8B-B14F-4D97-AF65-F5344CB8AC3E}">
        <p14:creationId xmlns:p14="http://schemas.microsoft.com/office/powerpoint/2010/main" val="358490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81198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</a:t>
            </a:r>
            <a:r>
              <a:rPr lang="es-ES" sz="3200" dirty="0" err="1"/>
              <a:t>Scatterplots</a:t>
            </a:r>
            <a:r>
              <a:rPr lang="es-ES" sz="3200" dirty="0"/>
              <a:t> / Diagrama de dispersión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212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Tabla: 2 variables cuantitativas.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Expresa valores en espacio vertical y horizontal.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Patrones,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distribuciones, correlaciones,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Cientos a miles ítems.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Puntos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horizontal/vertical.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08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023949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</a:t>
            </a:r>
            <a:r>
              <a:rPr lang="es-ES" sz="3200" dirty="0" err="1"/>
              <a:t>Scatterplots</a:t>
            </a:r>
            <a:r>
              <a:rPr lang="es-ES" sz="3200" dirty="0"/>
              <a:t> + codificando más canales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18683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Tabla: 2 variables cuantitativas.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Expresa valores en espacio vertical y horizontal.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Patrones,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distribuciones, correlaciones,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Cientos a miles de ítems.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Puntos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horizontal/vertical.</a:t>
                      </a:r>
                    </a:p>
                    <a:p>
                      <a:pPr algn="l"/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color, tamaño, forma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32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49629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</a:t>
            </a:r>
            <a:r>
              <a:rPr lang="es-ES" sz="3200" dirty="0" err="1"/>
              <a:t>Barplots</a:t>
            </a:r>
            <a:r>
              <a:rPr lang="es-ES" sz="3200" dirty="0"/>
              <a:t> / Gráficos de barras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603304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1 clave, 1  valor.</a:t>
                      </a:r>
                    </a:p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1 atributo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1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cuant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Las marcas de línea expresan el atributo de valor con una posición vertical alineada, separan el atributo clave con una posición horizontal.</a:t>
                      </a:r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Comparar, mirar valores.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Docenas a cientos.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Líneas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horizontal, largo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510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173193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</a:t>
            </a:r>
            <a:r>
              <a:rPr lang="es-ES" sz="3200" dirty="0" err="1"/>
              <a:t>Dot</a:t>
            </a:r>
            <a:r>
              <a:rPr lang="es-ES" sz="3200" dirty="0"/>
              <a:t> Charts / Gráficos de puntos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12691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04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173193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Line Charts / Gráficos de </a:t>
            </a:r>
            <a:r>
              <a:rPr lang="es-ES" sz="3200" dirty="0" err="1"/>
              <a:t>lineas</a:t>
            </a:r>
            <a:endParaRPr lang="es-ES" sz="3200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/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207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</a:t>
            </a:r>
            <a:r>
              <a:rPr lang="es-ES" sz="3200" dirty="0" err="1"/>
              <a:t>Streamgraphs</a:t>
            </a:r>
            <a:r>
              <a:rPr lang="es-ES" sz="3200" dirty="0"/>
              <a:t> / </a:t>
            </a:r>
            <a:r>
              <a:rPr lang="es-ES" sz="3200" dirty="0" err="1"/>
              <a:t>stacked</a:t>
            </a:r>
            <a:r>
              <a:rPr lang="es-ES" sz="3200" dirty="0"/>
              <a:t>  área charts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/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89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</a:t>
            </a:r>
            <a:r>
              <a:rPr lang="es-ES" sz="3200" dirty="0" err="1"/>
              <a:t>Heatmaps</a:t>
            </a:r>
            <a:endParaRPr lang="es-ES" sz="3200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/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90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</a:t>
            </a:r>
            <a:r>
              <a:rPr lang="es-ES" sz="3200" dirty="0" err="1"/>
              <a:t>Scatter</a:t>
            </a:r>
            <a:r>
              <a:rPr lang="es-ES" sz="3200" dirty="0"/>
              <a:t> </a:t>
            </a:r>
            <a:r>
              <a:rPr lang="es-ES" sz="3200" dirty="0" err="1"/>
              <a:t>plots</a:t>
            </a:r>
            <a:r>
              <a:rPr lang="es-ES" sz="3200" dirty="0"/>
              <a:t> </a:t>
            </a:r>
            <a:r>
              <a:rPr lang="es-ES" sz="3200" dirty="0" err="1"/>
              <a:t>matrix</a:t>
            </a:r>
            <a:endParaRPr lang="es-ES" sz="3200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/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41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</a:t>
            </a:r>
            <a:r>
              <a:rPr lang="es-ES" sz="3200" dirty="0" err="1"/>
              <a:t>Parallel</a:t>
            </a:r>
            <a:r>
              <a:rPr lang="es-ES" sz="3200" dirty="0"/>
              <a:t> </a:t>
            </a:r>
            <a:r>
              <a:rPr lang="es-ES" sz="3200" dirty="0" err="1"/>
              <a:t>Coordinates</a:t>
            </a:r>
            <a:endParaRPr lang="es-ES" sz="3200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/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78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3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How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Marcas y 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Señales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/GG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Radial Bar Charts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/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653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Idioma</a:t>
            </a:r>
            <a:r>
              <a:rPr lang="es-ES" sz="3200" dirty="0"/>
              <a:t>: Pie Charts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/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908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Ejercicios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592731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Marco teórico: Framework de visualización WWH. </a:t>
            </a:r>
            <a:r>
              <a:rPr lang="es-ES" sz="1800" dirty="0" err="1"/>
              <a:t>T.Munzner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HOW: Marcas y Señales, codificación Visual/</a:t>
            </a: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/ggplot2,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/>
              <a:t>Clase práctica “Visualización de Tablas”. Buenas prácticas, colores.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Visualización modelos Predictivos,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80" y="919142"/>
            <a:ext cx="9881713" cy="1444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/Por 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</a:t>
            </a:r>
            <a:r>
              <a:rPr lang="en-US" sz="5400" b="0" dirty="0" err="1">
                <a:solidFill>
                  <a:schemeClr val="tx1"/>
                </a:solidFill>
              </a:rPr>
              <a:t>Cómo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endParaRPr lang="en-US" sz="4400" b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9DC0BE-872E-66D5-E3C0-BDCB753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7" y="2541551"/>
            <a:ext cx="3572745" cy="351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E15D5B-6ABE-4C03-0E9E-85BFA94A1FBE}"/>
              </a:ext>
            </a:extLst>
          </p:cNvPr>
          <p:cNvSpPr txBox="1"/>
          <p:nvPr/>
        </p:nvSpPr>
        <p:spPr>
          <a:xfrm>
            <a:off x="5768438" y="3280170"/>
            <a:ext cx="6097978" cy="166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E5521F"/>
                </a:solidFill>
              </a:rPr>
              <a:t>What</a:t>
            </a:r>
            <a:r>
              <a:rPr lang="es-ES" dirty="0"/>
              <a:t> ¿Qué información se está mostrando? </a:t>
            </a:r>
            <a:r>
              <a:rPr lang="es-ES" i="1" dirty="0"/>
              <a:t>Datos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 ¿Por qué queremos visualizar esto? </a:t>
            </a:r>
            <a:r>
              <a:rPr lang="es-ES" i="1" dirty="0"/>
              <a:t>Tarea</a:t>
            </a:r>
            <a:r>
              <a:rPr lang="es-ES" dirty="0"/>
              <a:t>. </a:t>
            </a:r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 ¿Cómo se construye la visualización? </a:t>
            </a:r>
            <a:r>
              <a:rPr lang="es-ES" i="1" dirty="0"/>
              <a:t>Idioma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D53FD1-05CF-3FEA-7142-D378BF80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6" y="0"/>
            <a:ext cx="11598088" cy="685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4405B3E-8F9E-AB4B-1C33-36FFA9FC579F}"/>
              </a:ext>
            </a:extLst>
          </p:cNvPr>
          <p:cNvSpPr txBox="1"/>
          <p:nvPr/>
        </p:nvSpPr>
        <p:spPr>
          <a:xfrm>
            <a:off x="751210" y="545694"/>
            <a:ext cx="2882639" cy="91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Munzner’s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Framework</a:t>
            </a: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</a:rPr>
              <a:t>¿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/Por 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</a:t>
            </a:r>
            <a:r>
              <a:rPr lang="en-US" sz="1800" b="0" dirty="0" err="1">
                <a:solidFill>
                  <a:schemeClr val="tx1"/>
                </a:solidFill>
              </a:rPr>
              <a:t>Cómo</a:t>
            </a:r>
            <a:r>
              <a:rPr lang="en-US" sz="1800" b="0" dirty="0">
                <a:solidFill>
                  <a:schemeClr val="tx1"/>
                </a:solidFill>
              </a:rPr>
              <a:t>?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3D8631-6423-0D2A-9A6A-0955D546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43" y="4257526"/>
            <a:ext cx="2055506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endParaRPr lang="es-ES" sz="3200" i="1" dirty="0"/>
          </a:p>
        </p:txBody>
      </p:sp>
      <p:pic>
        <p:nvPicPr>
          <p:cNvPr id="2" name="Google Shape;130;p32">
            <a:extLst>
              <a:ext uri="{FF2B5EF4-FFF2-40B4-BE49-F238E27FC236}">
                <a16:creationId xmlns:a16="http://schemas.microsoft.com/office/drawing/2014/main" id="{225469BC-F528-52D0-E121-050D9CE818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8902" y="1518611"/>
            <a:ext cx="9245327" cy="4525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42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endParaRPr lang="es-ES" sz="3200" i="1" dirty="0"/>
          </a:p>
        </p:txBody>
      </p:sp>
      <p:pic>
        <p:nvPicPr>
          <p:cNvPr id="2" name="Google Shape;130;p32">
            <a:extLst>
              <a:ext uri="{FF2B5EF4-FFF2-40B4-BE49-F238E27FC236}">
                <a16:creationId xmlns:a16="http://schemas.microsoft.com/office/drawing/2014/main" id="{225469BC-F528-52D0-E121-050D9CE818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8902" y="1518611"/>
            <a:ext cx="9245327" cy="4525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EB99D42-1BAE-8E54-DE3F-06B168837A6C}"/>
              </a:ext>
            </a:extLst>
          </p:cNvPr>
          <p:cNvSpPr/>
          <p:nvPr/>
        </p:nvSpPr>
        <p:spPr>
          <a:xfrm>
            <a:off x="1555668" y="2018805"/>
            <a:ext cx="2410690" cy="2078182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577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261" y="1441938"/>
            <a:ext cx="897747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Visualizando/Ordenando</a:t>
            </a:r>
            <a:b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Tablas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1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7524"/>
            <a:ext cx="7769431" cy="9204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Visualizando/Ordenando Tablas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ACC86A-C911-D7AF-65F8-BA8179FF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1" y="1624610"/>
            <a:ext cx="5480857" cy="44029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mayoría de las visualizaciones que vimos hoy ya eran conocidas.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Incluso algunas las hemos utilizado en Python.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Pero la manera de describirlas utilizando marcas y canales es nueva, y permite indagar en cómo se define una visualización en función del qué (datos) y el cómo (codificación).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dirty="0"/>
              <a:t>Así, podemos comparar entre distintas visualizaciones para elegir la mejor opción en función de la tarea a realizar (para qué).</a:t>
            </a:r>
          </a:p>
        </p:txBody>
      </p:sp>
    </p:spTree>
    <p:extLst>
      <p:ext uri="{BB962C8B-B14F-4D97-AF65-F5344CB8AC3E}">
        <p14:creationId xmlns:p14="http://schemas.microsoft.com/office/powerpoint/2010/main" val="2396222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3380</TotalTime>
  <Words>617</Words>
  <Application>Microsoft Office PowerPoint</Application>
  <PresentationFormat>Panorámica</PresentationFormat>
  <Paragraphs>168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Tema de Office</vt:lpstr>
      <vt:lpstr>Presentación de PowerPoint</vt:lpstr>
      <vt:lpstr>Presentación de PowerPoint</vt:lpstr>
      <vt:lpstr>Programa </vt:lpstr>
      <vt:lpstr>¿Qué/Por qué/Cómo?</vt:lpstr>
      <vt:lpstr>Presentación de PowerPoint</vt:lpstr>
      <vt:lpstr>Presentación de PowerPoint</vt:lpstr>
      <vt:lpstr>Presentación de PowerPoint</vt:lpstr>
      <vt:lpstr>Visualizando/Ordenando  Tablas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25</cp:revision>
  <dcterms:created xsi:type="dcterms:W3CDTF">2022-01-17T15:11:25Z</dcterms:created>
  <dcterms:modified xsi:type="dcterms:W3CDTF">2023-07-19T06:18:53Z</dcterms:modified>
</cp:coreProperties>
</file>